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815" r:id="rId2"/>
    <p:sldId id="988" r:id="rId3"/>
    <p:sldId id="992" r:id="rId4"/>
    <p:sldId id="949" r:id="rId5"/>
    <p:sldId id="946" r:id="rId6"/>
    <p:sldId id="990" r:id="rId7"/>
    <p:sldId id="991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04">
          <p15:clr>
            <a:srgbClr val="A4A3A4"/>
          </p15:clr>
        </p15:guide>
        <p15:guide id="2" orient="horz" pos="2916">
          <p15:clr>
            <a:srgbClr val="A4A3A4"/>
          </p15:clr>
        </p15:guide>
        <p15:guide id="3" orient="horz" pos="2196">
          <p15:clr>
            <a:srgbClr val="A4A3A4"/>
          </p15:clr>
        </p15:guide>
        <p15:guide id="4" orient="horz" pos="276">
          <p15:clr>
            <a:srgbClr val="A4A3A4"/>
          </p15:clr>
        </p15:guide>
        <p15:guide id="5" orient="horz" pos="468">
          <p15:clr>
            <a:srgbClr val="A4A3A4"/>
          </p15:clr>
        </p15:guide>
        <p15:guide id="6" pos="5712">
          <p15:clr>
            <a:srgbClr val="A4A3A4"/>
          </p15:clr>
        </p15:guide>
        <p15:guide id="7" pos="5376">
          <p15:clr>
            <a:srgbClr val="A4A3A4"/>
          </p15:clr>
        </p15:guide>
        <p15:guide id="8" pos="4224">
          <p15:clr>
            <a:srgbClr val="A4A3A4"/>
          </p15:clr>
        </p15:guide>
        <p15:guide id="9" pos="48">
          <p15:clr>
            <a:srgbClr val="A4A3A4"/>
          </p15:clr>
        </p15:guide>
        <p15:guide id="10" pos="7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00"/>
    <a:srgbClr val="ED4058"/>
    <a:srgbClr val="EC435B"/>
    <a:srgbClr val="364D66"/>
    <a:srgbClr val="D8DBE1"/>
    <a:srgbClr val="A8AFB9"/>
    <a:srgbClr val="F94760"/>
    <a:srgbClr val="49688C"/>
    <a:srgbClr val="F5F7F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08" autoAdjust="0"/>
    <p:restoredTop sz="87963" autoAdjust="0"/>
  </p:normalViewPr>
  <p:slideViewPr>
    <p:cSldViewPr>
      <p:cViewPr varScale="1">
        <p:scale>
          <a:sx n="122" d="100"/>
          <a:sy n="122" d="100"/>
        </p:scale>
        <p:origin x="208" y="328"/>
      </p:cViewPr>
      <p:guideLst>
        <p:guide orient="horz" pos="3204"/>
        <p:guide orient="horz" pos="2916"/>
        <p:guide orient="horz" pos="2196"/>
        <p:guide orient="horz" pos="276"/>
        <p:guide orient="horz" pos="468"/>
        <p:guide pos="5712"/>
        <p:guide pos="5376"/>
        <p:guide pos="4224"/>
        <p:guide pos="48"/>
        <p:guide pos="7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5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pen Sans Semibol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3954A-C201-EB40-9459-342C786798D2}" type="datetimeFigureOut">
              <a:rPr lang="en-US" smtClean="0">
                <a:latin typeface="Open Sans Semibold"/>
              </a:rPr>
              <a:t>7/24/17</a:t>
            </a:fld>
            <a:endParaRPr lang="en-US" dirty="0">
              <a:latin typeface="Open Sans Semibol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Open Sans Semibol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2853C-6216-544B-82BE-E4DDDB9FF424}" type="slidenum">
              <a:rPr lang="en-US" smtClean="0">
                <a:latin typeface="Open Sans Semibold"/>
              </a:rPr>
              <a:t>‹#›</a:t>
            </a:fld>
            <a:endParaRPr lang="en-US" dirty="0">
              <a:latin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8966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 Semibold"/>
              </a:defRPr>
            </a:lvl1pPr>
          </a:lstStyle>
          <a:p>
            <a:endParaRPr lang="en-JM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 Semibold"/>
              </a:defRPr>
            </a:lvl1pPr>
          </a:lstStyle>
          <a:p>
            <a:fld id="{7D7D0FC4-79A4-4CD6-9D21-6D2AFDDF42EC}" type="datetimeFigureOut">
              <a:rPr lang="en-JM" smtClean="0"/>
              <a:pPr/>
              <a:t>24/07/2017</a:t>
            </a:fld>
            <a:endParaRPr lang="en-JM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M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 Semibold"/>
              </a:defRPr>
            </a:lvl1pPr>
          </a:lstStyle>
          <a:p>
            <a:endParaRPr lang="en-JM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 Semibold"/>
              </a:defRPr>
            </a:lvl1pPr>
          </a:lstStyle>
          <a:p>
            <a:fld id="{FEA829E4-7B8F-48ED-BCF8-1C0A3C644052}" type="slidenum">
              <a:rPr lang="en-JM" smtClean="0"/>
              <a:pPr/>
              <a:t>‹#›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8703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 Semibold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 Semibold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 Semibold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 Semibold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 Semibold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805148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5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396727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4951"/>
            <a:ext cx="8001000" cy="3047999"/>
          </a:xfrm>
        </p:spPr>
        <p:txBody>
          <a:bodyPr>
            <a:normAutofit/>
          </a:bodyPr>
          <a:lstStyle>
            <a:lvl1pPr marL="285750" indent="-285750">
              <a:buFont typeface="Arial" charset="0"/>
              <a:buChar char="•"/>
              <a:defRPr sz="120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120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Font typeface="Courier New" charset="0"/>
              <a:buChar char="o"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Third level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122527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</p:spPr>
        <p:txBody>
          <a:bodyPr/>
          <a:lstStyle/>
          <a:p>
            <a:endParaRPr lang="en-JM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0" y="2041523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638800" y="3108325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638800" y="3562350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0" y="1733552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Open Sans Bold"/>
                <a:ea typeface="Open Sans Semibold"/>
                <a:cs typeface="Open Sans Bold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953000" y="438150"/>
            <a:ext cx="3048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665726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133600"/>
            <a:ext cx="2362200" cy="226695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9000" y="2133600"/>
            <a:ext cx="2362200" cy="226695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600" y="2133600"/>
            <a:ext cx="2362200" cy="226695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04880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1066164" y="17785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1066482" y="23119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1066800" y="28453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1066800" y="3400988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1066800" y="39121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 noChangeAspect="1"/>
          </p:cNvSpPr>
          <p:nvPr>
            <p:ph sz="quarter" idx="55" hasCustomPrompt="1"/>
          </p:nvPr>
        </p:nvSpPr>
        <p:spPr>
          <a:xfrm>
            <a:off x="640080" y="1748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05082" y="17785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05400" y="23119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05400" y="28453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05400" y="3400988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05400" y="39121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 noChangeAspect="1"/>
          </p:cNvSpPr>
          <p:nvPr>
            <p:ph sz="quarter" idx="65" hasCustomPrompt="1"/>
          </p:nvPr>
        </p:nvSpPr>
        <p:spPr>
          <a:xfrm>
            <a:off x="640080" y="229743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8" name="Content Placeholder 6"/>
          <p:cNvSpPr>
            <a:spLocks noGrp="1" noChangeAspect="1"/>
          </p:cNvSpPr>
          <p:nvPr>
            <p:ph sz="quarter" idx="66" hasCustomPrompt="1"/>
          </p:nvPr>
        </p:nvSpPr>
        <p:spPr>
          <a:xfrm>
            <a:off x="640080" y="2891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9" name="Content Placeholder 6"/>
          <p:cNvSpPr>
            <a:spLocks noGrp="1" noChangeAspect="1"/>
          </p:cNvSpPr>
          <p:nvPr>
            <p:ph sz="quarter" idx="67" hasCustomPrompt="1"/>
          </p:nvPr>
        </p:nvSpPr>
        <p:spPr>
          <a:xfrm>
            <a:off x="640080" y="34251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0" name="Content Placeholder 6"/>
          <p:cNvSpPr>
            <a:spLocks noGrp="1" noChangeAspect="1"/>
          </p:cNvSpPr>
          <p:nvPr>
            <p:ph sz="quarter" idx="68" hasCustomPrompt="1"/>
          </p:nvPr>
        </p:nvSpPr>
        <p:spPr>
          <a:xfrm>
            <a:off x="640080" y="39585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1" name="Content Placeholder 6"/>
          <p:cNvSpPr>
            <a:spLocks noGrp="1" noChangeAspect="1"/>
          </p:cNvSpPr>
          <p:nvPr>
            <p:ph sz="quarter" idx="69" hasCustomPrompt="1"/>
          </p:nvPr>
        </p:nvSpPr>
        <p:spPr>
          <a:xfrm>
            <a:off x="4693920" y="1748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2" name="Content Placeholder 6"/>
          <p:cNvSpPr>
            <a:spLocks noGrp="1" noChangeAspect="1"/>
          </p:cNvSpPr>
          <p:nvPr>
            <p:ph sz="quarter" idx="70" hasCustomPrompt="1"/>
          </p:nvPr>
        </p:nvSpPr>
        <p:spPr>
          <a:xfrm>
            <a:off x="4693920" y="229743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3" name="Content Placeholder 6"/>
          <p:cNvSpPr>
            <a:spLocks noGrp="1" noChangeAspect="1"/>
          </p:cNvSpPr>
          <p:nvPr>
            <p:ph sz="quarter" idx="71" hasCustomPrompt="1"/>
          </p:nvPr>
        </p:nvSpPr>
        <p:spPr>
          <a:xfrm>
            <a:off x="4693920" y="2891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4" name="Content Placeholder 6"/>
          <p:cNvSpPr>
            <a:spLocks noGrp="1" noChangeAspect="1"/>
          </p:cNvSpPr>
          <p:nvPr>
            <p:ph sz="quarter" idx="72" hasCustomPrompt="1"/>
          </p:nvPr>
        </p:nvSpPr>
        <p:spPr>
          <a:xfrm>
            <a:off x="4693920" y="34251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5" name="Content Placeholder 6"/>
          <p:cNvSpPr>
            <a:spLocks noGrp="1" noChangeAspect="1"/>
          </p:cNvSpPr>
          <p:nvPr>
            <p:ph sz="quarter" idx="73" hasCustomPrompt="1"/>
          </p:nvPr>
        </p:nvSpPr>
        <p:spPr>
          <a:xfrm>
            <a:off x="4693920" y="39585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889010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19263"/>
            <a:ext cx="38877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99084"/>
            <a:ext cx="3887788" cy="2430066"/>
          </a:xfrm>
        </p:spPr>
        <p:txBody>
          <a:bodyPr>
            <a:normAutofit/>
          </a:bodyPr>
          <a:lstStyle>
            <a:lvl1pPr>
              <a:defRPr sz="120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120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>
              <a:defRPr sz="105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719263"/>
            <a:ext cx="3965570" cy="479822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99084"/>
            <a:ext cx="3965570" cy="2430066"/>
          </a:xfrm>
        </p:spPr>
        <p:txBody>
          <a:bodyPr>
            <a:normAutofit/>
          </a:bodyPr>
          <a:lstStyle>
            <a:lvl1pPr>
              <a:defRPr sz="120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120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>
              <a:defRPr sz="105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036456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78647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6091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10584"/>
            <a:ext cx="9144000" cy="5154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89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1216" y="-18290"/>
            <a:ext cx="9144000" cy="3656840"/>
          </a:xfrm>
        </p:spPr>
        <p:txBody>
          <a:bodyPr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978091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5612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428750"/>
            <a:ext cx="8001000" cy="31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pic>
        <p:nvPicPr>
          <p:cNvPr id="5" name="Picture 4" descr="LOGO_Hobsons_1COL_BLACK.eps"/>
          <p:cNvPicPr>
            <a:picLocks noChangeAspect="1"/>
          </p:cNvPicPr>
          <p:nvPr userDrawn="1"/>
        </p:nvPicPr>
        <p:blipFill>
          <a:blip r:embed="rId1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4781550"/>
            <a:ext cx="872836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3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8" r:id="rId2"/>
    <p:sldLayoutId id="2147483683" r:id="rId3"/>
    <p:sldLayoutId id="2147483653" r:id="rId4"/>
    <p:sldLayoutId id="2147483695" r:id="rId5"/>
    <p:sldLayoutId id="2147483739" r:id="rId6"/>
    <p:sldLayoutId id="2147483655" r:id="rId7"/>
    <p:sldLayoutId id="2147483743" r:id="rId8"/>
    <p:sldLayoutId id="2147483744" r:id="rId9"/>
    <p:sldLayoutId id="2147483745" r:id="rId10"/>
  </p:sldLayoutIdLst>
  <p:transition spd="slow">
    <p:push dir="u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b="0" i="0" kern="1200" spc="-150">
          <a:solidFill>
            <a:schemeClr val="accent3"/>
          </a:solidFill>
          <a:latin typeface="Open Sans Bold"/>
          <a:ea typeface="Open Sans Semibold"/>
          <a:cs typeface="Open Sans Bold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200" b="0" i="0" kern="1200">
          <a:solidFill>
            <a:schemeClr val="tx2"/>
          </a:solidFill>
          <a:latin typeface="Open Sans" charset="0"/>
          <a:ea typeface="Open Sans" charset="0"/>
          <a:cs typeface="Open Sans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b="0" i="0" kern="1200">
          <a:solidFill>
            <a:schemeClr val="tx2"/>
          </a:solidFill>
          <a:latin typeface="Open Sans" charset="0"/>
          <a:ea typeface="Open Sans" charset="0"/>
          <a:cs typeface="Open Sans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b="0" i="0" kern="1200">
          <a:solidFill>
            <a:schemeClr val="tx2"/>
          </a:solidFill>
          <a:latin typeface="Open Sans" charset="0"/>
          <a:ea typeface="Open Sans" charset="0"/>
          <a:cs typeface="Open Sans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100" b="0" i="0" kern="1200">
          <a:solidFill>
            <a:schemeClr val="tx2"/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100" b="0" i="0" kern="1200">
          <a:solidFill>
            <a:schemeClr val="tx2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23950"/>
            <a:ext cx="9158288" cy="2057400"/>
          </a:xfrm>
          <a:prstGeom prst="rect">
            <a:avLst/>
          </a:prstGeom>
          <a:solidFill>
            <a:schemeClr val="accent6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10" name="Text Placeholder 33"/>
          <p:cNvSpPr txBox="1">
            <a:spLocks/>
          </p:cNvSpPr>
          <p:nvPr/>
        </p:nvSpPr>
        <p:spPr bwMode="auto">
          <a:xfrm>
            <a:off x="457200" y="1428750"/>
            <a:ext cx="8229600" cy="6096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AU" sz="4000" b="1" spc="-150" dirty="0" err="1">
                <a:solidFill>
                  <a:schemeClr val="tx2"/>
                </a:solidFill>
                <a:latin typeface="Open Sans"/>
                <a:cs typeface="Open Sans"/>
              </a:rPr>
              <a:t>FeatureBan</a:t>
            </a:r>
            <a:r>
              <a:rPr lang="en-AU" sz="4000" b="1" spc="-150" dirty="0">
                <a:solidFill>
                  <a:schemeClr val="tx2"/>
                </a:solidFill>
                <a:latin typeface="Open Sans"/>
                <a:cs typeface="Open Sans"/>
              </a:rPr>
              <a:t> - A </a:t>
            </a:r>
            <a:r>
              <a:rPr lang="en-AU" sz="4000" b="1" spc="-150" dirty="0" smtClean="0">
                <a:solidFill>
                  <a:schemeClr val="tx2"/>
                </a:solidFill>
                <a:latin typeface="Open Sans"/>
                <a:cs typeface="Open Sans"/>
              </a:rPr>
              <a:t>Simulation </a:t>
            </a:r>
            <a:r>
              <a:rPr lang="en-AU" sz="4000" b="1" spc="-150" dirty="0">
                <a:solidFill>
                  <a:schemeClr val="tx2"/>
                </a:solidFill>
                <a:latin typeface="Open Sans"/>
                <a:cs typeface="Open Sans"/>
              </a:rPr>
              <a:t>to </a:t>
            </a:r>
            <a:r>
              <a:rPr lang="en-AU" sz="4000" b="1" spc="-150" dirty="0" smtClean="0">
                <a:solidFill>
                  <a:schemeClr val="tx2"/>
                </a:solidFill>
                <a:latin typeface="Open Sans"/>
                <a:cs typeface="Open Sans"/>
              </a:rPr>
              <a:t>Introduce </a:t>
            </a:r>
            <a:r>
              <a:rPr lang="en-AU" sz="4000" b="1" spc="-150" dirty="0">
                <a:solidFill>
                  <a:schemeClr val="tx2"/>
                </a:solidFill>
                <a:latin typeface="Open Sans"/>
                <a:cs typeface="Open Sans"/>
              </a:rPr>
              <a:t>Kanban </a:t>
            </a:r>
            <a:r>
              <a:rPr lang="en-AU" sz="4000" b="1" spc="-150" dirty="0" smtClean="0">
                <a:solidFill>
                  <a:schemeClr val="tx2"/>
                </a:solidFill>
                <a:latin typeface="Open Sans"/>
                <a:cs typeface="Open Sans"/>
              </a:rPr>
              <a:t>Basics</a:t>
            </a:r>
            <a:endParaRPr lang="en-AU" sz="3600" b="1" spc="-150" dirty="0">
              <a:solidFill>
                <a:schemeClr val="tx2"/>
              </a:solidFill>
              <a:latin typeface="Open Sans"/>
              <a:cs typeface="Open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2386340"/>
            <a:ext cx="567815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00" b="1" spc="225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1100" b="1" spc="225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David Kane, Hobsons, Director of Agile Product Delivery</a:t>
            </a:r>
            <a:endParaRPr lang="en-US" sz="1100" b="1" spc="225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1100" b="1" spc="225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July 28</a:t>
            </a:r>
            <a:r>
              <a:rPr lang="en-US" sz="1100" b="1" spc="225" baseline="30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th</a:t>
            </a:r>
            <a:r>
              <a:rPr lang="en-US" sz="1100" b="1" spc="225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, 2017</a:t>
            </a:r>
            <a:endParaRPr lang="en-US" sz="1100" b="1" spc="225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214787"/>
            <a:ext cx="2196662" cy="9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7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895350"/>
            <a:ext cx="3887788" cy="479822"/>
          </a:xfrm>
        </p:spPr>
        <p:txBody>
          <a:bodyPr/>
          <a:lstStyle/>
          <a:p>
            <a:r>
              <a:rPr lang="en-US" dirty="0"/>
              <a:t>Mike Burrows, </a:t>
            </a:r>
            <a:r>
              <a:rPr lang="en-US" dirty="0" smtClean="0"/>
              <a:t>@</a:t>
            </a:r>
            <a:r>
              <a:rPr lang="en-US" dirty="0" err="1" smtClean="0"/>
              <a:t>asplake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263" y="1374775"/>
            <a:ext cx="2430462" cy="243046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895350"/>
            <a:ext cx="3965570" cy="479822"/>
          </a:xfrm>
        </p:spPr>
        <p:txBody>
          <a:bodyPr/>
          <a:lstStyle/>
          <a:p>
            <a:r>
              <a:rPr lang="en-US" dirty="0" smtClean="0"/>
              <a:t>Andrea </a:t>
            </a:r>
            <a:r>
              <a:rPr lang="en-US" dirty="0" err="1" smtClean="0"/>
              <a:t>Chiou</a:t>
            </a:r>
            <a:r>
              <a:rPr lang="en-US" dirty="0"/>
              <a:t>, @</a:t>
            </a:r>
            <a:r>
              <a:rPr lang="en-US" dirty="0" err="1"/>
              <a:t>andreachiou</a:t>
            </a:r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ndrea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712" y="1389856"/>
            <a:ext cx="2108200" cy="2400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4" r="7776"/>
          <a:stretch/>
        </p:blipFill>
        <p:spPr>
          <a:xfrm>
            <a:off x="3356769" y="2343150"/>
            <a:ext cx="2430462" cy="2415381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/>
        </p:nvSpPr>
        <p:spPr>
          <a:xfrm>
            <a:off x="2628106" y="4613076"/>
            <a:ext cx="3887788" cy="479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i="0" kern="120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i="0" kern="120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i="0" kern="120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i="0" kern="120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i="0" kern="120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David </a:t>
            </a:r>
            <a:r>
              <a:rPr lang="en-US" dirty="0" err="1" smtClean="0"/>
              <a:t>Braud</a:t>
            </a:r>
            <a:r>
              <a:rPr lang="en-US" dirty="0" smtClean="0"/>
              <a:t>, </a:t>
            </a:r>
            <a:r>
              <a:rPr lang="en-US" dirty="0" err="1" smtClean="0"/>
              <a:t>david.braud@hobsons.com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4897279"/>
            <a:ext cx="2412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FeatureBanPresentationSlides170724.pptx</a:t>
            </a:r>
            <a:endParaRPr lang="en-US" sz="10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3870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9600" y="1109663"/>
            <a:ext cx="3887788" cy="479822"/>
          </a:xfrm>
        </p:spPr>
        <p:txBody>
          <a:bodyPr/>
          <a:lstStyle/>
          <a:p>
            <a:r>
              <a:rPr lang="en-US" dirty="0" smtClean="0"/>
              <a:t>On a </a:t>
            </a:r>
            <a:r>
              <a:rPr lang="en-US" b="0" dirty="0" smtClean="0">
                <a:solidFill>
                  <a:srgbClr val="FF0000"/>
                </a:solidFill>
              </a:rPr>
              <a:t>Red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card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09600" y="1589484"/>
            <a:ext cx="3887788" cy="2430066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Advance a work item one column to the right.</a:t>
            </a:r>
          </a:p>
          <a:p>
            <a:pPr lvl="1"/>
            <a:r>
              <a:rPr lang="en-US" dirty="0"/>
              <a:t>If it reaches Done, put the current day (turn) in the card’s End Day box</a:t>
            </a:r>
          </a:p>
          <a:p>
            <a:pPr lvl="0"/>
            <a:r>
              <a:rPr lang="en-US" dirty="0"/>
              <a:t>OR, unblock a work item that is blocked (i.e., scratch through the ‘B’)</a:t>
            </a:r>
          </a:p>
          <a:p>
            <a:pPr lvl="0"/>
            <a:r>
              <a:rPr lang="en-US" dirty="0"/>
              <a:t>OR, start a new work item by selecting one from the backlog pile.</a:t>
            </a:r>
          </a:p>
          <a:p>
            <a:pPr lvl="1"/>
            <a:r>
              <a:rPr lang="en-US" dirty="0"/>
              <a:t>Put your initials on it</a:t>
            </a:r>
          </a:p>
          <a:p>
            <a:pPr lvl="1"/>
            <a:r>
              <a:rPr lang="en-US" dirty="0"/>
              <a:t>Log the current day (i.e. turn) in the card’s Begin Day box</a:t>
            </a:r>
          </a:p>
          <a:p>
            <a:pPr lvl="1"/>
            <a:r>
              <a:rPr lang="en-US" dirty="0"/>
              <a:t>Place it in the Ready column.</a:t>
            </a:r>
          </a:p>
          <a:p>
            <a:pPr lvl="0"/>
            <a:r>
              <a:rPr lang="en-US" dirty="0"/>
              <a:t>OR, when you have </a:t>
            </a:r>
            <a:r>
              <a:rPr lang="en-US" b="1" dirty="0"/>
              <a:t>no other option for your own work items</a:t>
            </a:r>
            <a:r>
              <a:rPr lang="en-US" dirty="0"/>
              <a:t>, you can apply one of the options above to another team member’s work </a:t>
            </a:r>
            <a:r>
              <a:rPr lang="en-US" dirty="0" smtClean="0"/>
              <a:t>item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645031" y="1109663"/>
            <a:ext cx="3965570" cy="479822"/>
          </a:xfrm>
        </p:spPr>
        <p:txBody>
          <a:bodyPr/>
          <a:lstStyle/>
          <a:p>
            <a:r>
              <a:rPr lang="en-US" dirty="0" smtClean="0"/>
              <a:t>On a </a:t>
            </a:r>
            <a:r>
              <a:rPr lang="en-US" b="0" dirty="0" smtClean="0"/>
              <a:t>Black</a:t>
            </a:r>
            <a:r>
              <a:rPr lang="en-US" dirty="0" smtClean="0"/>
              <a:t> card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645031" y="1589484"/>
            <a:ext cx="3965570" cy="2430066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If a </a:t>
            </a:r>
            <a:r>
              <a:rPr lang="en-US" b="1" dirty="0"/>
              <a:t>Black</a:t>
            </a:r>
            <a:r>
              <a:rPr lang="en-US" dirty="0"/>
              <a:t> Card comes up, you can...</a:t>
            </a:r>
          </a:p>
          <a:p>
            <a:pPr lvl="1"/>
            <a:r>
              <a:rPr lang="en-US" dirty="0"/>
              <a:t>If available, block one of </a:t>
            </a:r>
            <a:r>
              <a:rPr lang="en-US" b="1" dirty="0"/>
              <a:t>your own currently unblocked</a:t>
            </a:r>
            <a:r>
              <a:rPr lang="en-US" dirty="0"/>
              <a:t> work items (i.e., mark </a:t>
            </a:r>
            <a:r>
              <a:rPr lang="en-US" dirty="0" smtClean="0"/>
              <a:t>it with </a:t>
            </a:r>
            <a:r>
              <a:rPr lang="en-US" dirty="0"/>
              <a:t>a ‘B’).  You cannot block work items that are already done.</a:t>
            </a:r>
          </a:p>
          <a:p>
            <a:pPr lvl="0"/>
            <a:r>
              <a:rPr lang="en-US" dirty="0"/>
              <a:t>AND, </a:t>
            </a:r>
            <a:r>
              <a:rPr lang="en-US" b="1" dirty="0"/>
              <a:t>if able</a:t>
            </a:r>
            <a:r>
              <a:rPr lang="en-US" dirty="0"/>
              <a:t>, start a new work item by selecting one from the backlog pile.</a:t>
            </a:r>
          </a:p>
          <a:p>
            <a:pPr lvl="1"/>
            <a:r>
              <a:rPr lang="en-US" dirty="0"/>
              <a:t>Put your initials on it </a:t>
            </a:r>
          </a:p>
          <a:p>
            <a:pPr lvl="1"/>
            <a:r>
              <a:rPr lang="en-US" dirty="0"/>
              <a:t>Log the current day (i.e. turn) in the card’s Begin Day box</a:t>
            </a:r>
          </a:p>
          <a:p>
            <a:pPr lvl="1"/>
            <a:r>
              <a:rPr lang="en-US" dirty="0"/>
              <a:t>Place it in the Ready column.</a:t>
            </a:r>
          </a:p>
          <a:p>
            <a:pPr lvl="0"/>
            <a:r>
              <a:rPr lang="en-US" b="1" dirty="0"/>
              <a:t>If unable to start a new work</a:t>
            </a:r>
            <a:r>
              <a:rPr lang="en-US" dirty="0"/>
              <a:t> item you can advance </a:t>
            </a:r>
            <a:r>
              <a:rPr lang="en-US" b="1" dirty="0"/>
              <a:t>someone else’s unblocked work</a:t>
            </a:r>
            <a:r>
              <a:rPr lang="en-US" dirty="0"/>
              <a:t> item, one column to the right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Instructions Summary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" y="4088309"/>
            <a:ext cx="906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Open Sans" charset="0"/>
                <a:ea typeface="Open Sans" charset="0"/>
                <a:cs typeface="Open Sans" charset="0"/>
              </a:rPr>
              <a:t>At the end of each day (i.e. turn) update the metrics sheet with how many items are in each column</a:t>
            </a:r>
          </a:p>
          <a:p>
            <a:pPr algn="ctr"/>
            <a:endParaRPr lang="en-US" sz="1100" dirty="0" smtClean="0"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en-US" sz="1100" dirty="0" smtClean="0">
                <a:latin typeface="Open Sans" charset="0"/>
                <a:ea typeface="Open Sans" charset="0"/>
                <a:cs typeface="Open Sans" charset="0"/>
              </a:rPr>
              <a:t>When an item is finished, put the day (i.e. turn) it completed in the End Day box, </a:t>
            </a:r>
            <a:br>
              <a:rPr lang="en-US" sz="1100" dirty="0" smtClean="0">
                <a:latin typeface="Open Sans" charset="0"/>
                <a:ea typeface="Open Sans" charset="0"/>
                <a:cs typeface="Open Sans" charset="0"/>
              </a:rPr>
            </a:br>
            <a:r>
              <a:rPr lang="en-US" sz="1100" dirty="0" smtClean="0">
                <a:latin typeface="Open Sans" charset="0"/>
                <a:ea typeface="Open Sans" charset="0"/>
                <a:cs typeface="Open Sans" charset="0"/>
              </a:rPr>
              <a:t>and update the metrics sheet</a:t>
            </a: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897279"/>
            <a:ext cx="2412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FeatureBanPresentationSlides170724.pptx</a:t>
            </a:r>
            <a:endParaRPr lang="en-US" sz="10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60601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59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7080250" y="3895725"/>
            <a:ext cx="1771650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JM" sz="1450" dirty="0">
                <a:latin typeface="Open Sans" charset="0"/>
                <a:cs typeface="Open Sans" charset="0"/>
              </a:rPr>
              <a:t>Encouragement of acts of leadership at every level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98450" y="3917950"/>
            <a:ext cx="17716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JM" sz="1450" dirty="0">
                <a:latin typeface="Open Sans" charset="0"/>
                <a:cs typeface="Open Sans" charset="0"/>
              </a:rPr>
              <a:t>Start with what you do now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229040" y="-18290"/>
            <a:ext cx="2743200" cy="3656840"/>
          </a:xfrm>
          <a:prstGeom prst="rect">
            <a:avLst/>
          </a:prstGeom>
          <a:solidFill>
            <a:schemeClr val="accent6">
              <a:alpha val="85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chemeClr val="tx1"/>
                </a:solidFill>
                <a:latin typeface="Open Sans"/>
                <a:cs typeface="Open Sans"/>
              </a:rPr>
              <a:t>Kanban has Four Foundational Principles</a:t>
            </a:r>
            <a:endParaRPr lang="en-US" sz="1800" dirty="0">
              <a:solidFill>
                <a:schemeClr val="tx1"/>
              </a:solidFill>
              <a:latin typeface="Open Sans"/>
              <a:cs typeface="Open San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800600" y="3895725"/>
            <a:ext cx="177165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JM" sz="1450" dirty="0">
                <a:latin typeface="Open Sans" charset="0"/>
                <a:cs typeface="Open Sans" charset="0"/>
              </a:rPr>
              <a:t>Agree to pursue evolutionary change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559050" y="3917950"/>
            <a:ext cx="177165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JM" sz="1450" dirty="0">
                <a:latin typeface="Open Sans" charset="0"/>
                <a:cs typeface="Open Sans" charset="0"/>
              </a:rPr>
              <a:t>Initially, respect current processes, roles and responsibilities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897279"/>
            <a:ext cx="2412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FeatureBanPresentationSlides170724.pptx</a:t>
            </a:r>
            <a:endParaRPr lang="en-US" sz="10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28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7" name="TextBox 23"/>
          <p:cNvSpPr txBox="1">
            <a:spLocks noChangeArrowheads="1"/>
          </p:cNvSpPr>
          <p:nvPr/>
        </p:nvSpPr>
        <p:spPr bwMode="auto">
          <a:xfrm>
            <a:off x="1371600" y="1686940"/>
            <a:ext cx="2743200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JM" sz="1450" dirty="0">
                <a:latin typeface="Open Sans" charset="0"/>
                <a:cs typeface="Open Sans"/>
              </a:rPr>
              <a:t>Visualize the workflow</a:t>
            </a:r>
          </a:p>
        </p:txBody>
      </p:sp>
      <p:sp>
        <p:nvSpPr>
          <p:cNvPr id="62478" name="TextBox 25"/>
          <p:cNvSpPr txBox="1">
            <a:spLocks noChangeArrowheads="1"/>
          </p:cNvSpPr>
          <p:nvPr/>
        </p:nvSpPr>
        <p:spPr bwMode="auto">
          <a:xfrm>
            <a:off x="5334000" y="1686940"/>
            <a:ext cx="2895600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JM" sz="1450" dirty="0">
                <a:latin typeface="Open Sans" charset="0"/>
                <a:cs typeface="Open Sans"/>
              </a:rPr>
              <a:t>Make policies explicit</a:t>
            </a:r>
          </a:p>
        </p:txBody>
      </p:sp>
      <p:sp>
        <p:nvSpPr>
          <p:cNvPr id="62479" name="TextBox 29"/>
          <p:cNvSpPr txBox="1">
            <a:spLocks noChangeArrowheads="1"/>
          </p:cNvSpPr>
          <p:nvPr/>
        </p:nvSpPr>
        <p:spPr bwMode="auto">
          <a:xfrm>
            <a:off x="1330325" y="2753740"/>
            <a:ext cx="3089275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JM" sz="1450" dirty="0">
                <a:latin typeface="Open Sans" charset="0"/>
                <a:cs typeface="Open Sans"/>
              </a:rPr>
              <a:t>Limit work in progress (</a:t>
            </a:r>
            <a:r>
              <a:rPr lang="en-JM" sz="1450" dirty="0" err="1">
                <a:latin typeface="Open Sans" charset="0"/>
                <a:cs typeface="Open Sans"/>
              </a:rPr>
              <a:t>WiP</a:t>
            </a:r>
            <a:r>
              <a:rPr lang="en-JM" sz="1450" dirty="0">
                <a:latin typeface="Open Sans" charset="0"/>
                <a:cs typeface="Open Sans"/>
              </a:rPr>
              <a:t>)</a:t>
            </a:r>
          </a:p>
        </p:txBody>
      </p:sp>
      <p:sp>
        <p:nvSpPr>
          <p:cNvPr id="62480" name="TextBox 30"/>
          <p:cNvSpPr txBox="1">
            <a:spLocks noChangeArrowheads="1"/>
          </p:cNvSpPr>
          <p:nvPr/>
        </p:nvSpPr>
        <p:spPr bwMode="auto">
          <a:xfrm>
            <a:off x="1330325" y="3820540"/>
            <a:ext cx="1717675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JM" sz="1450" dirty="0">
                <a:latin typeface="Open Sans" charset="0"/>
                <a:cs typeface="Open Sans"/>
              </a:rPr>
              <a:t>Manage flow</a:t>
            </a:r>
          </a:p>
        </p:txBody>
      </p:sp>
      <p:sp>
        <p:nvSpPr>
          <p:cNvPr id="62481" name="TextBox 31"/>
          <p:cNvSpPr txBox="1">
            <a:spLocks noChangeArrowheads="1"/>
          </p:cNvSpPr>
          <p:nvPr/>
        </p:nvSpPr>
        <p:spPr bwMode="auto">
          <a:xfrm>
            <a:off x="5334000" y="3708971"/>
            <a:ext cx="304800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JM" sz="1450" dirty="0">
                <a:latin typeface="Open Sans" charset="0"/>
                <a:cs typeface="Open Sans"/>
              </a:rPr>
              <a:t>Improve collaboratively, evolve experimentally</a:t>
            </a:r>
          </a:p>
        </p:txBody>
      </p:sp>
      <p:sp>
        <p:nvSpPr>
          <p:cNvPr id="62482" name="TextBox 32"/>
          <p:cNvSpPr txBox="1">
            <a:spLocks noChangeArrowheads="1"/>
          </p:cNvSpPr>
          <p:nvPr/>
        </p:nvSpPr>
        <p:spPr bwMode="auto">
          <a:xfrm>
            <a:off x="5334000" y="2753740"/>
            <a:ext cx="3048000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JM" sz="1450" dirty="0" smtClean="0">
                <a:latin typeface="Open Sans" charset="0"/>
                <a:cs typeface="Open Sans"/>
              </a:rPr>
              <a:t>Implement </a:t>
            </a:r>
            <a:r>
              <a:rPr lang="en-JM" sz="1450" dirty="0">
                <a:latin typeface="Open Sans" charset="0"/>
                <a:cs typeface="Open Sans"/>
              </a:rPr>
              <a:t>feedback </a:t>
            </a:r>
            <a:r>
              <a:rPr lang="en-JM" sz="1450" dirty="0" smtClean="0">
                <a:latin typeface="Open Sans" charset="0"/>
                <a:cs typeface="Open Sans"/>
              </a:rPr>
              <a:t>loops</a:t>
            </a:r>
            <a:endParaRPr lang="en-JM" sz="1450" dirty="0">
              <a:latin typeface="Open Sans" charset="0"/>
              <a:cs typeface="Open Sans"/>
            </a:endParaRPr>
          </a:p>
        </p:txBody>
      </p:sp>
      <p:sp>
        <p:nvSpPr>
          <p:cNvPr id="2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tabLst>
                <a:tab pos="1793875" algn="l"/>
              </a:tabLst>
              <a:defRPr/>
            </a:pPr>
            <a:r>
              <a:rPr lang="en-US" dirty="0" smtClean="0"/>
              <a:t>Six Core Practices of Kanban</a:t>
            </a:r>
            <a:endParaRPr lang="en-US" dirty="0"/>
          </a:p>
        </p:txBody>
      </p:sp>
      <p:sp>
        <p:nvSpPr>
          <p:cNvPr id="34" name="Content Placeholder 9"/>
          <p:cNvSpPr>
            <a:spLocks noGrp="1" noChangeAspect="1"/>
          </p:cNvSpPr>
          <p:nvPr>
            <p:ph sz="quarter" idx="55"/>
          </p:nvPr>
        </p:nvSpPr>
        <p:spPr>
          <a:xfrm>
            <a:off x="685800" y="1574800"/>
            <a:ext cx="539496" cy="539750"/>
          </a:xfrm>
        </p:spPr>
        <p:txBody>
          <a:bodyPr wrap="none"/>
          <a:lstStyle/>
          <a:p>
            <a:pPr eaLnBrk="1" hangingPunct="1"/>
            <a:r>
              <a:rPr lang="en-US" sz="1800" dirty="0" smtClean="0">
                <a:latin typeface="Open Sans"/>
                <a:ea typeface="ＭＳ Ｐゴシック" charset="0"/>
                <a:cs typeface="Open Sans"/>
              </a:rPr>
              <a:t>1</a:t>
            </a:r>
            <a:endParaRPr lang="en-US" sz="1800" dirty="0">
              <a:latin typeface="Open Sans"/>
              <a:ea typeface="ＭＳ Ｐゴシック" charset="0"/>
              <a:cs typeface="Open Sans"/>
            </a:endParaRPr>
          </a:p>
        </p:txBody>
      </p:sp>
      <p:sp>
        <p:nvSpPr>
          <p:cNvPr id="35" name="Content Placeholder 15"/>
          <p:cNvSpPr>
            <a:spLocks noGrp="1" noChangeAspect="1"/>
          </p:cNvSpPr>
          <p:nvPr>
            <p:ph sz="quarter" idx="65"/>
          </p:nvPr>
        </p:nvSpPr>
        <p:spPr>
          <a:xfrm>
            <a:off x="685800" y="2641600"/>
            <a:ext cx="539496" cy="539750"/>
          </a:xfrm>
        </p:spPr>
        <p:txBody>
          <a:bodyPr wrap="none"/>
          <a:lstStyle/>
          <a:p>
            <a:pPr eaLnBrk="1" hangingPunct="1"/>
            <a:r>
              <a:rPr lang="en-US" sz="1800" dirty="0">
                <a:latin typeface="Open Sans"/>
                <a:ea typeface="ＭＳ Ｐゴシック" charset="0"/>
                <a:cs typeface="Open Sans"/>
              </a:rPr>
              <a:t>2</a:t>
            </a:r>
          </a:p>
        </p:txBody>
      </p:sp>
      <p:sp>
        <p:nvSpPr>
          <p:cNvPr id="36" name="Content Placeholder 16"/>
          <p:cNvSpPr>
            <a:spLocks noGrp="1" noChangeAspect="1"/>
          </p:cNvSpPr>
          <p:nvPr>
            <p:ph sz="quarter" idx="66"/>
          </p:nvPr>
        </p:nvSpPr>
        <p:spPr>
          <a:xfrm>
            <a:off x="685800" y="3708400"/>
            <a:ext cx="539496" cy="539750"/>
          </a:xfrm>
        </p:spPr>
        <p:txBody>
          <a:bodyPr wrap="none"/>
          <a:lstStyle/>
          <a:p>
            <a:pPr eaLnBrk="1" hangingPunct="1"/>
            <a:r>
              <a:rPr lang="en-US" sz="1800" dirty="0">
                <a:latin typeface="Open Sans"/>
                <a:ea typeface="ＭＳ Ｐゴシック" charset="0"/>
                <a:cs typeface="Open Sans"/>
              </a:rPr>
              <a:t>3</a:t>
            </a:r>
          </a:p>
        </p:txBody>
      </p:sp>
      <p:sp>
        <p:nvSpPr>
          <p:cNvPr id="37" name="Content Placeholder 19"/>
          <p:cNvSpPr>
            <a:spLocks noGrp="1" noChangeAspect="1"/>
          </p:cNvSpPr>
          <p:nvPr>
            <p:ph sz="quarter" idx="69"/>
          </p:nvPr>
        </p:nvSpPr>
        <p:spPr>
          <a:xfrm>
            <a:off x="4694238" y="1574800"/>
            <a:ext cx="539496" cy="539750"/>
          </a:xfrm>
          <a:solidFill>
            <a:schemeClr val="accent1"/>
          </a:solidFill>
        </p:spPr>
        <p:txBody>
          <a:bodyPr wrap="none"/>
          <a:lstStyle/>
          <a:p>
            <a:pPr eaLnBrk="1" hangingPunct="1"/>
            <a:r>
              <a:rPr lang="en-US" sz="1800" dirty="0">
                <a:latin typeface="Open Sans"/>
                <a:ea typeface="ＭＳ Ｐゴシック" charset="0"/>
                <a:cs typeface="Open Sans"/>
              </a:rPr>
              <a:t>4</a:t>
            </a:r>
          </a:p>
        </p:txBody>
      </p:sp>
      <p:sp>
        <p:nvSpPr>
          <p:cNvPr id="38" name="Content Placeholder 20"/>
          <p:cNvSpPr>
            <a:spLocks noGrp="1" noChangeAspect="1"/>
          </p:cNvSpPr>
          <p:nvPr>
            <p:ph sz="quarter" idx="70"/>
          </p:nvPr>
        </p:nvSpPr>
        <p:spPr>
          <a:xfrm>
            <a:off x="4694238" y="2641600"/>
            <a:ext cx="539496" cy="539750"/>
          </a:xfrm>
          <a:solidFill>
            <a:schemeClr val="accent1"/>
          </a:solidFill>
        </p:spPr>
        <p:txBody>
          <a:bodyPr wrap="none"/>
          <a:lstStyle/>
          <a:p>
            <a:pPr eaLnBrk="1" hangingPunct="1"/>
            <a:r>
              <a:rPr lang="en-US" sz="1800" dirty="0">
                <a:latin typeface="Open Sans"/>
                <a:ea typeface="ＭＳ Ｐゴシック" charset="0"/>
                <a:cs typeface="Open Sans"/>
              </a:rPr>
              <a:t>5</a:t>
            </a:r>
          </a:p>
        </p:txBody>
      </p:sp>
      <p:sp>
        <p:nvSpPr>
          <p:cNvPr id="39" name="Content Placeholder 21"/>
          <p:cNvSpPr>
            <a:spLocks noGrp="1" noChangeAspect="1"/>
          </p:cNvSpPr>
          <p:nvPr>
            <p:ph sz="quarter" idx="71"/>
          </p:nvPr>
        </p:nvSpPr>
        <p:spPr>
          <a:xfrm>
            <a:off x="4694238" y="3708400"/>
            <a:ext cx="539496" cy="539750"/>
          </a:xfrm>
          <a:solidFill>
            <a:schemeClr val="accent1"/>
          </a:solidFill>
        </p:spPr>
        <p:txBody>
          <a:bodyPr wrap="none"/>
          <a:lstStyle/>
          <a:p>
            <a:pPr eaLnBrk="1" hangingPunct="1"/>
            <a:r>
              <a:rPr lang="en-US" sz="1800" dirty="0">
                <a:latin typeface="Open Sans"/>
                <a:ea typeface="ＭＳ Ｐゴシック" charset="0"/>
                <a:cs typeface="Open Sans"/>
              </a:rPr>
              <a:t>6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4897279"/>
            <a:ext cx="2412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FeatureBanPresentationSlides170724.pptx</a:t>
            </a:r>
            <a:endParaRPr lang="en-US" sz="10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353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63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572000" y="1733552"/>
            <a:ext cx="4572000" cy="1142998"/>
          </a:xfrm>
        </p:spPr>
        <p:txBody>
          <a:bodyPr/>
          <a:lstStyle/>
          <a:p>
            <a:r>
              <a:rPr lang="en-US" sz="1600" dirty="0" smtClean="0"/>
              <a:t>You can find a copy of the instructions to run </a:t>
            </a:r>
            <a:r>
              <a:rPr lang="en-US" sz="1600" dirty="0" err="1" smtClean="0"/>
              <a:t>FeatureBan</a:t>
            </a:r>
            <a:r>
              <a:rPr lang="en-US" sz="1600" dirty="0"/>
              <a:t> yourself at https://</a:t>
            </a:r>
            <a:r>
              <a:rPr lang="en-US" sz="1600" dirty="0" err="1"/>
              <a:t>www.agendashift.com</a:t>
            </a:r>
            <a:r>
              <a:rPr lang="en-US" sz="1600" dirty="0"/>
              <a:t>/</a:t>
            </a:r>
            <a:r>
              <a:rPr lang="en-US" sz="1600" dirty="0" err="1"/>
              <a:t>featureban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I would like to hear from you</a:t>
            </a:r>
          </a:p>
          <a:p>
            <a:r>
              <a:rPr lang="en-US" sz="1600" dirty="0" smtClean="0"/>
              <a:t>@</a:t>
            </a:r>
            <a:r>
              <a:rPr lang="en-US" sz="1600" dirty="0" err="1" smtClean="0"/>
              <a:t>ADavidKane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0" y="876302"/>
            <a:ext cx="3657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Thank you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2496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9">
      <a:dk1>
        <a:srgbClr val="0B0B0B"/>
      </a:dk1>
      <a:lt1>
        <a:srgbClr val="FFFFFF"/>
      </a:lt1>
      <a:dk2>
        <a:srgbClr val="434343"/>
      </a:dk2>
      <a:lt2>
        <a:srgbClr val="FFFFFF"/>
      </a:lt2>
      <a:accent1>
        <a:srgbClr val="4B44C5"/>
      </a:accent1>
      <a:accent2>
        <a:srgbClr val="D20061"/>
      </a:accent2>
      <a:accent3>
        <a:srgbClr val="1E787A"/>
      </a:accent3>
      <a:accent4>
        <a:srgbClr val="6CCBCB"/>
      </a:accent4>
      <a:accent5>
        <a:srgbClr val="BCDAB8"/>
      </a:accent5>
      <a:accent6>
        <a:srgbClr val="A5ADB6"/>
      </a:accent6>
      <a:hlink>
        <a:srgbClr val="0070C0"/>
      </a:hlink>
      <a:folHlink>
        <a:srgbClr val="16B0B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143442</TotalTime>
  <Words>418</Words>
  <Application>Microsoft Macintosh PowerPoint</Application>
  <PresentationFormat>On-screen Show (16:9)</PresentationFormat>
  <Paragraphs>58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Courier New</vt:lpstr>
      <vt:lpstr>Mission Gothic Regular</vt:lpstr>
      <vt:lpstr>ＭＳ Ｐゴシック</vt:lpstr>
      <vt:lpstr>Open Sans</vt:lpstr>
      <vt:lpstr>Open Sans Bold</vt:lpstr>
      <vt:lpstr>Open Sans Light Italic</vt:lpstr>
      <vt:lpstr>Open Sans Semibold</vt:lpstr>
      <vt:lpstr>Office Theme</vt:lpstr>
      <vt:lpstr>PowerPoint Presentation</vt:lpstr>
      <vt:lpstr>Acknowledgements</vt:lpstr>
      <vt:lpstr>Instructions Summary</vt:lpstr>
      <vt:lpstr>PowerPoint Presentation</vt:lpstr>
      <vt:lpstr>Six Core Practices of Kanban</vt:lpstr>
      <vt:lpstr>PowerPoint Presentation</vt:lpstr>
      <vt:lpstr>Thank you</vt:lpstr>
    </vt:vector>
  </TitlesOfParts>
  <Company>LIME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David Kane</cp:lastModifiedBy>
  <cp:revision>1657</cp:revision>
  <dcterms:created xsi:type="dcterms:W3CDTF">2013-04-14T18:18:29Z</dcterms:created>
  <dcterms:modified xsi:type="dcterms:W3CDTF">2017-07-24T20:37:39Z</dcterms:modified>
</cp:coreProperties>
</file>